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4" r:id="rId30"/>
    <p:sldId id="2146847265" r:id="rId31"/>
    <p:sldId id="2146847127" r:id="rId32"/>
    <p:sldId id="2076136326" r:id="rId33"/>
    <p:sldId id="2146847259" r:id="rId34"/>
    <p:sldId id="2146847095" r:id="rId35"/>
    <p:sldId id="288" r:id="rId36"/>
    <p:sldId id="296" r:id="rId37"/>
    <p:sldId id="2146847111" r:id="rId38"/>
    <p:sldId id="2076136328" r:id="rId39"/>
    <p:sldId id="2146847260" r:id="rId40"/>
    <p:sldId id="2076136334" r:id="rId41"/>
    <p:sldId id="2076136258" r:id="rId42"/>
    <p:sldId id="2076136274" r:id="rId43"/>
    <p:sldId id="2146847208" r:id="rId44"/>
    <p:sldId id="2146847268" r:id="rId45"/>
    <p:sldId id="2146847272" r:id="rId46"/>
    <p:sldId id="2146847273" r:id="rId47"/>
    <p:sldId id="2146847269" r:id="rId48"/>
    <p:sldId id="2146847270" r:id="rId49"/>
    <p:sldId id="2146847271" r:id="rId50"/>
    <p:sldId id="2146847266" r:id="rId51"/>
    <p:sldId id="2146847137" r:id="rId52"/>
    <p:sldId id="2146847215" r:id="rId53"/>
    <p:sldId id="2146847216" r:id="rId54"/>
    <p:sldId id="2146847217" r:id="rId55"/>
    <p:sldId id="2146847214" r:id="rId56"/>
    <p:sldId id="2146847219" r:id="rId57"/>
    <p:sldId id="2146847218" r:id="rId58"/>
    <p:sldId id="2146847244" r:id="rId59"/>
    <p:sldId id="2146847237" r:id="rId60"/>
    <p:sldId id="2146847241" r:id="rId61"/>
    <p:sldId id="2146847245" r:id="rId62"/>
    <p:sldId id="2146847246" r:id="rId63"/>
    <p:sldId id="2146847247" r:id="rId64"/>
    <p:sldId id="2146847258" r:id="rId65"/>
    <p:sldId id="2146847248" r:id="rId66"/>
    <p:sldId id="2146847238" r:id="rId67"/>
    <p:sldId id="2146847239" r:id="rId68"/>
    <p:sldId id="2146847240" r:id="rId69"/>
    <p:sldId id="2146847242" r:id="rId70"/>
    <p:sldId id="2146847220" r:id="rId71"/>
    <p:sldId id="2146847204" r:id="rId72"/>
    <p:sldId id="2146847209" r:id="rId73"/>
    <p:sldId id="2146847211" r:id="rId74"/>
    <p:sldId id="214684721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94826" autoAdjust="0"/>
  </p:normalViewPr>
  <p:slideViewPr>
    <p:cSldViewPr snapToGrid="0">
      <p:cViewPr varScale="1">
        <p:scale>
          <a:sx n="72" d="100"/>
          <a:sy n="72" d="100"/>
        </p:scale>
        <p:origin x="60" y="580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10/9/2025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10/9/2025 6:16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10/9/2025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3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situm.tuwien.at/handle/20.500.12708/219545" TargetMode="External"/><Relationship Id="rId3" Type="http://schemas.openxmlformats.org/officeDocument/2006/relationships/hyperlink" Target="https://www.cs.unm.edu/~kapur/mypapers/reduction.pdf" TargetMode="External"/><Relationship Id="rId7" Type="http://schemas.openxmlformats.org/officeDocument/2006/relationships/hyperlink" Target="https://ar5iv.labs.arxiv.org/html/2105.03005" TargetMode="External"/><Relationship Id="rId2" Type="http://schemas.openxmlformats.org/officeDocument/2006/relationships/hyperlink" Target="https://www.amazon.com/Set-Theory-Computing-Declarative-Programming/dp/03879519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978-3-030-51074-9_1" TargetMode="External"/><Relationship Id="rId5" Type="http://schemas.openxmlformats.org/officeDocument/2006/relationships/hyperlink" Target="https://theory.stanford.edu/~barrett/pubs/BRBT16.pdf" TargetMode="External"/><Relationship Id="rId4" Type="http://schemas.openxmlformats.org/officeDocument/2006/relationships/hyperlink" Target="https://link.springer.com/chapter/10.1007/11532231_20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 xmlns=""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10005504" y="6478106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ACD8-7A7F-B812-2807-08BE73973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DDFA5-2201-0B11-54C6-FCD76240F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this tutorial</a:t>
            </a: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8DAC-8B67-1B6A-22CE-AA9DF3DB0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79A3-4C94-ECCD-478C-FD3BB8CDD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Signature</a:t>
            </a:r>
          </a:p>
        </p:txBody>
      </p:sp>
    </p:spTree>
    <p:extLst>
      <p:ext uri="{BB962C8B-B14F-4D97-AF65-F5344CB8AC3E}">
        <p14:creationId xmlns:p14="http://schemas.microsoft.com/office/powerpoint/2010/main" val="169267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5E7F-FF97-DE27-DBD2-573F560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4C7A-F85E-3BFD-A268-141D45140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 a decision procedure for finite sets</a:t>
            </a:r>
          </a:p>
          <a:p>
            <a:pPr marL="0" indent="0">
              <a:buNone/>
            </a:pPr>
            <a:r>
              <a:rPr lang="en-US" dirty="0"/>
              <a:t>Touches on many aspects of z3 internals:</a:t>
            </a:r>
          </a:p>
          <a:p>
            <a:pPr lvl="1"/>
            <a:r>
              <a:rPr lang="en-US" dirty="0"/>
              <a:t>Core Theory Solver</a:t>
            </a:r>
          </a:p>
          <a:p>
            <a:pPr lvl="1"/>
            <a:r>
              <a:rPr lang="en-US" dirty="0"/>
              <a:t>Simplification</a:t>
            </a:r>
          </a:p>
          <a:p>
            <a:pPr lvl="1"/>
            <a:r>
              <a:rPr lang="en-US" dirty="0"/>
              <a:t>In-processing simplification</a:t>
            </a:r>
          </a:p>
          <a:p>
            <a:pPr lvl="1"/>
            <a:r>
              <a:rPr lang="en-US" dirty="0"/>
              <a:t>Solving quantifiers</a:t>
            </a:r>
          </a:p>
          <a:p>
            <a:pPr lvl="1"/>
            <a:r>
              <a:rPr lang="en-US" dirty="0"/>
              <a:t>LIA*?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possible extensions, some can be part of course projects (if we don’t get to it during the class)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C790-9C12-B43A-8591-9AD65EC8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8E00-B368-1CAD-239C-FB082493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Set Theory for Computing: From Decision Procedures to Declarative Programming with Sets (Monographs in Computer Science): Cantone, Domenico, </a:t>
            </a:r>
            <a:r>
              <a:rPr lang="en-US" dirty="0" err="1">
                <a:hlinkClick r:id="rId2"/>
              </a:rPr>
              <a:t>Omodeo</a:t>
            </a:r>
            <a:r>
              <a:rPr lang="en-US" dirty="0">
                <a:hlinkClick r:id="rId2"/>
              </a:rPr>
              <a:t>, Eugenio, </a:t>
            </a:r>
            <a:r>
              <a:rPr lang="en-US" dirty="0" err="1">
                <a:hlinkClick r:id="rId2"/>
              </a:rPr>
              <a:t>Policriti</a:t>
            </a:r>
            <a:r>
              <a:rPr lang="en-US" dirty="0">
                <a:hlinkClick r:id="rId2"/>
              </a:rPr>
              <a:t>, Alberto, Schwartz, J.T.: 9780387951973: Amazon.com: Books</a:t>
            </a:r>
            <a:endParaRPr lang="en-US" dirty="0"/>
          </a:p>
          <a:p>
            <a:r>
              <a:rPr lang="en-US" dirty="0">
                <a:hlinkClick r:id="rId3"/>
              </a:rPr>
              <a:t>A reduction Approach to Decision Procedures  </a:t>
            </a:r>
            <a:r>
              <a:rPr lang="en-US" dirty="0"/>
              <a:t> 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An Algorithm for Deciding BAPA: Boolean Algebra with Presburger Arithmetic | SpringerLink</a:t>
            </a:r>
            <a:endParaRPr lang="en-US" dirty="0"/>
          </a:p>
          <a:p>
            <a:r>
              <a:rPr lang="en-US" dirty="0">
                <a:hlinkClick r:id="rId5"/>
              </a:rPr>
              <a:t>BRBT16.pdf</a:t>
            </a:r>
            <a:endParaRPr lang="en-US" dirty="0"/>
          </a:p>
          <a:p>
            <a:r>
              <a:rPr lang="en-US" dirty="0">
                <a:hlinkClick r:id="rId6"/>
              </a:rPr>
              <a:t>Efficient Automated Reasoning About Sets and Multisets with Cardinality Constraints | SpringerLink</a:t>
            </a:r>
            <a:endParaRPr lang="en-US" dirty="0"/>
          </a:p>
          <a:p>
            <a:r>
              <a:rPr lang="en-US" dirty="0">
                <a:hlinkClick r:id="rId7"/>
              </a:rPr>
              <a:t>[2105.03005] A Decision Procedure for a Theory of Finite Sets with Finite Integer Intervals</a:t>
            </a:r>
            <a:endParaRPr lang="en-US" dirty="0"/>
          </a:p>
          <a:p>
            <a:r>
              <a:rPr lang="en-US" dirty="0" err="1">
                <a:hlinkClick r:id="rId8"/>
              </a:rPr>
              <a:t>reposiTUm</a:t>
            </a:r>
            <a:r>
              <a:rPr lang="en-US" dirty="0">
                <a:hlinkClick r:id="rId8"/>
              </a:rPr>
              <a:t>: Solving Set Constraints with Comprehensions and Bounded Quantifiers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8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Z3 to use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7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62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6904CA7-847C-DAE7-7F2E-A8D2C41B3BA1}"/>
              </a:ext>
            </a:extLst>
          </p:cNvPr>
          <p:cNvSpPr/>
          <p:nvPr/>
        </p:nvSpPr>
        <p:spPr>
          <a:xfrm>
            <a:off x="9585435" y="860297"/>
            <a:ext cx="2010104" cy="408620"/>
          </a:xfrm>
          <a:prstGeom prst="wedgeRoundRectCallout">
            <a:avLst>
              <a:gd name="adj1" fmla="val -346081"/>
              <a:gd name="adj2" fmla="val -226109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Tutorial document</a:t>
            </a:r>
          </a:p>
        </p:txBody>
      </p:sp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6925</TotalTime>
  <Words>3214</Words>
  <Application>Microsoft Office PowerPoint</Application>
  <PresentationFormat>Widescreen</PresentationFormat>
  <Paragraphs>673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PowerPoint Presentation</vt:lpstr>
      <vt:lpstr>An entry-point to other theory solvers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Finite Sets</vt:lpstr>
      <vt:lpstr>Goals</vt:lpstr>
      <vt:lpstr>Selected Literature</vt:lpstr>
      <vt:lpstr>Task 1 – parsing  and printing</vt:lpstr>
      <vt:lpstr>Task 1 – parsing  and printing</vt:lpstr>
      <vt:lpstr>This is really a boiler-plate task, let’s bootstrap</vt:lpstr>
      <vt:lpstr>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321</cp:revision>
  <dcterms:created xsi:type="dcterms:W3CDTF">2020-08-26T00:59:18Z</dcterms:created>
  <dcterms:modified xsi:type="dcterms:W3CDTF">2025-10-10T04:56:27Z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